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6" r:id="rId3"/>
    <p:sldId id="257" r:id="rId4"/>
    <p:sldId id="258" r:id="rId5"/>
    <p:sldId id="259" r:id="rId6"/>
    <p:sldId id="260" r:id="rId7"/>
    <p:sldId id="262" r:id="rId8"/>
    <p:sldId id="263" r:id="rId9"/>
    <p:sldId id="264" r:id="rId10"/>
    <p:sldId id="265" r:id="rId11"/>
    <p:sldId id="266" r:id="rId1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AB546AB9-985F-4698-967C-B783177D5516}" type="datetimeFigureOut">
              <a:rPr lang="vi-VN" smtClean="0"/>
              <a:t>04/08/2023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774B06A-59AB-4DA0-AA3E-50A9B30E10D6}" type="slidenum">
              <a:rPr lang="vi-VN" smtClean="0"/>
              <a:t>‹#›</a:t>
            </a:fld>
            <a:endParaRPr lang="vi-VN"/>
          </a:p>
        </p:txBody>
      </p:sp>
    </p:spTree>
    <p:extLst>
      <p:ext uri="{BB962C8B-B14F-4D97-AF65-F5344CB8AC3E}">
        <p14:creationId xmlns:p14="http://schemas.microsoft.com/office/powerpoint/2010/main" val="747457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AB546AB9-985F-4698-967C-B783177D5516}" type="datetimeFigureOut">
              <a:rPr lang="vi-VN" smtClean="0"/>
              <a:t>04/08/2023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774B06A-59AB-4DA0-AA3E-50A9B30E10D6}" type="slidenum">
              <a:rPr lang="vi-VN" smtClean="0"/>
              <a:t>‹#›</a:t>
            </a:fld>
            <a:endParaRPr lang="vi-VN"/>
          </a:p>
        </p:txBody>
      </p:sp>
    </p:spTree>
    <p:extLst>
      <p:ext uri="{BB962C8B-B14F-4D97-AF65-F5344CB8AC3E}">
        <p14:creationId xmlns:p14="http://schemas.microsoft.com/office/powerpoint/2010/main" val="219869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AB546AB9-985F-4698-967C-B783177D5516}" type="datetimeFigureOut">
              <a:rPr lang="vi-VN" smtClean="0"/>
              <a:t>04/08/2023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774B06A-59AB-4DA0-AA3E-50A9B30E10D6}" type="slidenum">
              <a:rPr lang="vi-VN" smtClean="0"/>
              <a:t>‹#›</a:t>
            </a:fld>
            <a:endParaRPr lang="vi-VN"/>
          </a:p>
        </p:txBody>
      </p:sp>
    </p:spTree>
    <p:extLst>
      <p:ext uri="{BB962C8B-B14F-4D97-AF65-F5344CB8AC3E}">
        <p14:creationId xmlns:p14="http://schemas.microsoft.com/office/powerpoint/2010/main" val="835665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AB546AB9-985F-4698-967C-B783177D5516}" type="datetimeFigureOut">
              <a:rPr lang="vi-VN" smtClean="0"/>
              <a:t>04/08/2023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774B06A-59AB-4DA0-AA3E-50A9B30E10D6}" type="slidenum">
              <a:rPr lang="vi-VN" smtClean="0"/>
              <a:t>‹#›</a:t>
            </a:fld>
            <a:endParaRPr lang="vi-VN"/>
          </a:p>
        </p:txBody>
      </p:sp>
    </p:spTree>
    <p:extLst>
      <p:ext uri="{BB962C8B-B14F-4D97-AF65-F5344CB8AC3E}">
        <p14:creationId xmlns:p14="http://schemas.microsoft.com/office/powerpoint/2010/main" val="3172572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B546AB9-985F-4698-967C-B783177D5516}" type="datetimeFigureOut">
              <a:rPr lang="vi-VN" smtClean="0"/>
              <a:t>04/08/2023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774B06A-59AB-4DA0-AA3E-50A9B30E10D6}" type="slidenum">
              <a:rPr lang="vi-VN" smtClean="0"/>
              <a:t>‹#›</a:t>
            </a:fld>
            <a:endParaRPr lang="vi-VN"/>
          </a:p>
        </p:txBody>
      </p:sp>
    </p:spTree>
    <p:extLst>
      <p:ext uri="{BB962C8B-B14F-4D97-AF65-F5344CB8AC3E}">
        <p14:creationId xmlns:p14="http://schemas.microsoft.com/office/powerpoint/2010/main" val="611965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AB546AB9-985F-4698-967C-B783177D5516}" type="datetimeFigureOut">
              <a:rPr lang="vi-VN" smtClean="0"/>
              <a:t>04/08/2023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774B06A-59AB-4DA0-AA3E-50A9B30E10D6}" type="slidenum">
              <a:rPr lang="vi-VN" smtClean="0"/>
              <a:t>‹#›</a:t>
            </a:fld>
            <a:endParaRPr lang="vi-VN"/>
          </a:p>
        </p:txBody>
      </p:sp>
    </p:spTree>
    <p:extLst>
      <p:ext uri="{BB962C8B-B14F-4D97-AF65-F5344CB8AC3E}">
        <p14:creationId xmlns:p14="http://schemas.microsoft.com/office/powerpoint/2010/main" val="3218034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AB546AB9-985F-4698-967C-B783177D5516}" type="datetimeFigureOut">
              <a:rPr lang="vi-VN" smtClean="0"/>
              <a:t>04/08/2023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9774B06A-59AB-4DA0-AA3E-50A9B30E10D6}" type="slidenum">
              <a:rPr lang="vi-VN" smtClean="0"/>
              <a:t>‹#›</a:t>
            </a:fld>
            <a:endParaRPr lang="vi-VN"/>
          </a:p>
        </p:txBody>
      </p:sp>
    </p:spTree>
    <p:extLst>
      <p:ext uri="{BB962C8B-B14F-4D97-AF65-F5344CB8AC3E}">
        <p14:creationId xmlns:p14="http://schemas.microsoft.com/office/powerpoint/2010/main" val="3162508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AB546AB9-985F-4698-967C-B783177D5516}" type="datetimeFigureOut">
              <a:rPr lang="vi-VN" smtClean="0"/>
              <a:t>04/08/2023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9774B06A-59AB-4DA0-AA3E-50A9B30E10D6}" type="slidenum">
              <a:rPr lang="vi-VN" smtClean="0"/>
              <a:t>‹#›</a:t>
            </a:fld>
            <a:endParaRPr lang="vi-VN"/>
          </a:p>
        </p:txBody>
      </p:sp>
    </p:spTree>
    <p:extLst>
      <p:ext uri="{BB962C8B-B14F-4D97-AF65-F5344CB8AC3E}">
        <p14:creationId xmlns:p14="http://schemas.microsoft.com/office/powerpoint/2010/main" val="2018903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546AB9-985F-4698-967C-B783177D5516}" type="datetimeFigureOut">
              <a:rPr lang="vi-VN" smtClean="0"/>
              <a:t>04/08/2023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9774B06A-59AB-4DA0-AA3E-50A9B30E10D6}" type="slidenum">
              <a:rPr lang="vi-VN" smtClean="0"/>
              <a:t>‹#›</a:t>
            </a:fld>
            <a:endParaRPr lang="vi-VN"/>
          </a:p>
        </p:txBody>
      </p:sp>
    </p:spTree>
    <p:extLst>
      <p:ext uri="{BB962C8B-B14F-4D97-AF65-F5344CB8AC3E}">
        <p14:creationId xmlns:p14="http://schemas.microsoft.com/office/powerpoint/2010/main" val="1968045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546AB9-985F-4698-967C-B783177D5516}" type="datetimeFigureOut">
              <a:rPr lang="vi-VN" smtClean="0"/>
              <a:t>04/08/2023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774B06A-59AB-4DA0-AA3E-50A9B30E10D6}" type="slidenum">
              <a:rPr lang="vi-VN" smtClean="0"/>
              <a:t>‹#›</a:t>
            </a:fld>
            <a:endParaRPr lang="vi-VN"/>
          </a:p>
        </p:txBody>
      </p:sp>
    </p:spTree>
    <p:extLst>
      <p:ext uri="{BB962C8B-B14F-4D97-AF65-F5344CB8AC3E}">
        <p14:creationId xmlns:p14="http://schemas.microsoft.com/office/powerpoint/2010/main" val="117068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546AB9-985F-4698-967C-B783177D5516}" type="datetimeFigureOut">
              <a:rPr lang="vi-VN" smtClean="0"/>
              <a:t>04/08/2023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774B06A-59AB-4DA0-AA3E-50A9B30E10D6}" type="slidenum">
              <a:rPr lang="vi-VN" smtClean="0"/>
              <a:t>‹#›</a:t>
            </a:fld>
            <a:endParaRPr lang="vi-VN"/>
          </a:p>
        </p:txBody>
      </p:sp>
    </p:spTree>
    <p:extLst>
      <p:ext uri="{BB962C8B-B14F-4D97-AF65-F5344CB8AC3E}">
        <p14:creationId xmlns:p14="http://schemas.microsoft.com/office/powerpoint/2010/main" val="750278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546AB9-985F-4698-967C-B783177D5516}" type="datetimeFigureOut">
              <a:rPr lang="vi-VN" smtClean="0"/>
              <a:t>04/08/2023</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74B06A-59AB-4DA0-AA3E-50A9B30E10D6}" type="slidenum">
              <a:rPr lang="vi-VN" smtClean="0"/>
              <a:t>‹#›</a:t>
            </a:fld>
            <a:endParaRPr lang="vi-VN"/>
          </a:p>
        </p:txBody>
      </p:sp>
    </p:spTree>
    <p:extLst>
      <p:ext uri="{BB962C8B-B14F-4D97-AF65-F5344CB8AC3E}">
        <p14:creationId xmlns:p14="http://schemas.microsoft.com/office/powerpoint/2010/main" val="2074564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838200" y="1384663"/>
            <a:ext cx="10515600" cy="3291840"/>
          </a:xfrm>
        </p:spPr>
        <p:txBody>
          <a:bodyPr>
            <a:normAutofit/>
          </a:bodyPr>
          <a:lstStyle/>
          <a:p>
            <a:pPr algn="ctr"/>
            <a:r>
              <a:rPr lang="en-US" sz="3600" dirty="0">
                <a:latin typeface="Times New Roman" panose="02020603050405020304" pitchFamily="18" charset="0"/>
                <a:cs typeface="Times New Roman" panose="02020603050405020304" pitchFamily="18" charset="0"/>
              </a:rPr>
              <a:t>SƯU TẦM TRÒ CHƠI PHÁT TRIỂN NGÔN NGỮ</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GV: </a:t>
            </a:r>
            <a:r>
              <a:rPr lang="en-US" sz="3600" dirty="0" err="1">
                <a:latin typeface="Times New Roman" panose="02020603050405020304" pitchFamily="18" charset="0"/>
                <a:cs typeface="Times New Roman" panose="02020603050405020304" pitchFamily="18" charset="0"/>
              </a:rPr>
              <a:t>Bùi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Lê</a:t>
            </a:r>
            <a:r>
              <a:rPr lang="en-US" sz="3600" dirty="0">
                <a:latin typeface="Times New Roman" panose="02020603050405020304" pitchFamily="18" charset="0"/>
                <a:cs typeface="Times New Roman" panose="02020603050405020304" pitchFamily="18" charset="0"/>
              </a:rPr>
              <a:t> Thu</a:t>
            </a:r>
            <a:br>
              <a:rPr lang="en-US" sz="3600" dirty="0">
                <a:latin typeface="Times New Roman" panose="02020603050405020304" pitchFamily="18" charset="0"/>
                <a:cs typeface="Times New Roman" panose="02020603050405020304" pitchFamily="18" charset="0"/>
              </a:rPr>
            </a:br>
            <a:r>
              <a:rPr lang="en-US" sz="3600" dirty="0" err="1">
                <a:latin typeface="Times New Roman" panose="02020603050405020304" pitchFamily="18" charset="0"/>
                <a:cs typeface="Times New Roman" panose="02020603050405020304" pitchFamily="18" charset="0"/>
              </a:rPr>
              <a:t>Lớp</a:t>
            </a:r>
            <a:r>
              <a:rPr lang="en-US" sz="3600" dirty="0">
                <a:latin typeface="Times New Roman" panose="02020603050405020304" pitchFamily="18" charset="0"/>
                <a:cs typeface="Times New Roman" panose="02020603050405020304" pitchFamily="18" charset="0"/>
              </a:rPr>
              <a:t>: 25-36 </a:t>
            </a:r>
            <a:r>
              <a:rPr lang="en-US" sz="3600" dirty="0" err="1">
                <a:latin typeface="Times New Roman" panose="02020603050405020304" pitchFamily="18" charset="0"/>
                <a:cs typeface="Times New Roman" panose="02020603050405020304" pitchFamily="18" charset="0"/>
              </a:rPr>
              <a:t>tháng</a:t>
            </a:r>
            <a:endParaRPr lang="vi-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9887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357789"/>
          </a:xfrm>
        </p:spPr>
        <p:txBody>
          <a:bodyPr>
            <a:noAutofit/>
          </a:bodyPr>
          <a:lstStyle/>
          <a:p>
            <a:r>
              <a:rPr lang="en-US" sz="2400" dirty="0">
                <a:latin typeface="Times New Roman" panose="02020603050405020304" pitchFamily="18" charset="0"/>
                <a:cs typeface="Times New Roman" panose="02020603050405020304" pitchFamily="18" charset="0"/>
              </a:rPr>
              <a:t>5. </a:t>
            </a:r>
            <a:r>
              <a:rPr lang="en-US" sz="2400" dirty="0" err="1">
                <a:latin typeface="Times New Roman" panose="02020603050405020304" pitchFamily="18" charset="0"/>
                <a:cs typeface="Times New Roman" panose="02020603050405020304" pitchFamily="18" charset="0"/>
              </a:rPr>
              <a:t>Trò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vuông</a:t>
            </a:r>
            <a:r>
              <a:rPr lang="en-US" sz="2400" dirty="0">
                <a:latin typeface="Times New Roman" panose="02020603050405020304" pitchFamily="18" charset="0"/>
                <a:cs typeface="Times New Roman" panose="02020603050405020304" pitchFamily="18" charset="0"/>
              </a:rPr>
              <a:t>, tam </a:t>
            </a:r>
            <a:r>
              <a:rPr lang="en-US" sz="2400" dirty="0" err="1">
                <a:latin typeface="Times New Roman" panose="02020603050405020304" pitchFamily="18" charset="0"/>
                <a:cs typeface="Times New Roman" panose="02020603050405020304" pitchFamily="18" charset="0"/>
              </a:rPr>
              <a:t>giác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br>
              <a:rPr lang="en-US" sz="2400" dirty="0">
                <a:latin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cs typeface="Times New Roman" panose="02020603050405020304" pitchFamily="18" charset="0"/>
              </a:rPr>
              <a:t>Chuẩn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vuông</a:t>
            </a:r>
            <a:r>
              <a:rPr lang="en-US" sz="2400" dirty="0">
                <a:latin typeface="Times New Roman" panose="02020603050405020304" pitchFamily="18" charset="0"/>
                <a:cs typeface="Times New Roman" panose="02020603050405020304" pitchFamily="18" charset="0"/>
              </a:rPr>
              <a:t>, tam </a:t>
            </a:r>
            <a:r>
              <a:rPr lang="en-US" sz="2400" dirty="0" err="1">
                <a:latin typeface="Times New Roman" panose="02020603050405020304" pitchFamily="18" charset="0"/>
                <a:cs typeface="Times New Roman" panose="02020603050405020304" pitchFamily="18" charset="0"/>
              </a:rPr>
              <a:t>giác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nhật</a:t>
            </a:r>
            <a:br>
              <a:rPr lang="en-US" sz="2400" dirty="0">
                <a:latin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ô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endParaRPr lang="vi-VN" sz="2400" dirty="0"/>
          </a:p>
        </p:txBody>
      </p:sp>
    </p:spTree>
    <p:extLst>
      <p:ext uri="{BB962C8B-B14F-4D97-AF65-F5344CB8AC3E}">
        <p14:creationId xmlns:p14="http://schemas.microsoft.com/office/powerpoint/2010/main" val="3433311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408023"/>
            <a:ext cx="10515600" cy="1149531"/>
          </a:xfrm>
        </p:spPr>
        <p:txBody>
          <a:bodyPr>
            <a:normAutofit/>
          </a:bodyPr>
          <a:lstStyle/>
          <a:p>
            <a:pPr algn="ctr"/>
            <a:r>
              <a:rPr lang="en-US" sz="3600" dirty="0" err="1">
                <a:latin typeface="Times New Roman" panose="02020603050405020304" pitchFamily="18" charset="0"/>
                <a:cs typeface="Times New Roman" panose="02020603050405020304" pitchFamily="18" charset="0"/>
              </a:rPr>
              <a:t>Trò</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chọn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đúng</a:t>
            </a:r>
            <a:r>
              <a:rPr lang="en-US" sz="3600" dirty="0">
                <a:latin typeface="Times New Roman" panose="02020603050405020304" pitchFamily="18" charset="0"/>
                <a:cs typeface="Times New Roman" panose="02020603050405020304" pitchFamily="18" charset="0"/>
              </a:rPr>
              <a:t>”</a:t>
            </a:r>
            <a:endParaRPr lang="vi-VN" sz="3600"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b="4464"/>
          <a:stretch/>
        </p:blipFill>
        <p:spPr>
          <a:xfrm>
            <a:off x="3977598" y="117194"/>
            <a:ext cx="4236804" cy="5591276"/>
          </a:xfrm>
        </p:spPr>
      </p:pic>
    </p:spTree>
    <p:extLst>
      <p:ext uri="{BB962C8B-B14F-4D97-AF65-F5344CB8AC3E}">
        <p14:creationId xmlns:p14="http://schemas.microsoft.com/office/powerpoint/2010/main" val="4136332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8639" y="509451"/>
            <a:ext cx="10646229" cy="5943600"/>
          </a:xfrm>
        </p:spPr>
        <p:txBody>
          <a:bodyPr>
            <a:normAutofit/>
          </a:bodyPr>
          <a:lstStyle/>
          <a:p>
            <a:pPr marL="457200" indent="-457200" algn="l">
              <a:buAutoNum type="arabicPeriod"/>
            </a:pPr>
            <a:r>
              <a:rPr lang="en-US" dirty="0" err="1">
                <a:latin typeface="Times New Roman" panose="02020603050405020304" pitchFamily="18" charset="0"/>
                <a:cs typeface="Times New Roman" panose="02020603050405020304" pitchFamily="18" charset="0"/>
              </a:rPr>
              <a:t>Trò</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chơi</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Tìm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bóng</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a:t>
            </a:r>
          </a:p>
          <a:p>
            <a:pPr algn="l"/>
            <a:r>
              <a:rPr lang="en-US" dirty="0" err="1">
                <a:latin typeface="Times New Roman" panose="02020603050405020304" pitchFamily="18" charset="0"/>
                <a:cs typeface="Times New Roman" panose="02020603050405020304" pitchFamily="18" charset="0"/>
              </a:rPr>
              <a:t>Mục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a:t>
            </a:r>
          </a:p>
          <a:p>
            <a:pPr algn="l"/>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nối</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gọi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endParaRPr lang="en-US" dirty="0">
              <a:latin typeface="Times New Roman" panose="02020603050405020304" pitchFamily="18" charset="0"/>
              <a:cs typeface="Times New Roman" panose="02020603050405020304" pitchFamily="18" charset="0"/>
            </a:endParaRPr>
          </a:p>
          <a:p>
            <a:pPr algn="l"/>
            <a:r>
              <a:rPr lang="en-US" dirty="0" err="1">
                <a:latin typeface="Times New Roman" panose="02020603050405020304" pitchFamily="18" charset="0"/>
                <a:cs typeface="Times New Roman" panose="02020603050405020304" pitchFamily="18" charset="0"/>
              </a:rPr>
              <a:t>Chuẩn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a:t>
            </a:r>
          </a:p>
          <a:p>
            <a:pPr algn="l"/>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endParaRPr lang="en-US" dirty="0">
              <a:latin typeface="Times New Roman" panose="02020603050405020304" pitchFamily="18" charset="0"/>
              <a:cs typeface="Times New Roman" panose="02020603050405020304" pitchFamily="18" charset="0"/>
            </a:endParaRPr>
          </a:p>
          <a:p>
            <a:pPr algn="l"/>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chơi</a:t>
            </a:r>
            <a:r>
              <a:rPr lang="en-US" dirty="0">
                <a:latin typeface="Times New Roman" panose="02020603050405020304" pitchFamily="18" charset="0"/>
                <a:cs typeface="Times New Roman" panose="02020603050405020304" pitchFamily="18" charset="0"/>
              </a:rPr>
              <a:t>:</a:t>
            </a:r>
          </a:p>
          <a:p>
            <a:pPr algn="l"/>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khớp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gọi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endParaRPr lang="en-US" dirty="0">
              <a:latin typeface="Times New Roman" panose="02020603050405020304" pitchFamily="18" charset="0"/>
              <a:cs typeface="Times New Roman" panose="02020603050405020304" pitchFamily="18" charset="0"/>
            </a:endParaRPr>
          </a:p>
          <a:p>
            <a:pPr algn="l"/>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úp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hàng</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hàng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hàng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bóng</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hàng</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so </a:t>
            </a:r>
            <a:r>
              <a:rPr lang="en-US" dirty="0" err="1">
                <a:latin typeface="Times New Roman" panose="02020603050405020304" pitchFamily="18" charset="0"/>
                <a:cs typeface="Times New Roman" panose="02020603050405020304" pitchFamily="18" charset="0"/>
              </a:rPr>
              <a:t>sánh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khớp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gọi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khớp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úp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giống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trò</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xanh</a:t>
            </a:r>
            <a:r>
              <a:rPr lang="en-US" dirty="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3205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43153"/>
            <a:ext cx="10515600" cy="862149"/>
          </a:xfrm>
        </p:spPr>
        <p:txBody>
          <a:bodyPr>
            <a:normAutofit/>
          </a:bodyPr>
          <a:lstStyle/>
          <a:p>
            <a:pPr algn="ctr"/>
            <a:r>
              <a:rPr lang="en-US" sz="3600" dirty="0" err="1">
                <a:latin typeface="Times New Roman" panose="02020603050405020304" pitchFamily="18" charset="0"/>
                <a:cs typeface="Times New Roman" panose="02020603050405020304" pitchFamily="18" charset="0"/>
              </a:rPr>
              <a:t>Trò</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Tìm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bóng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con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a:t>
            </a:r>
            <a:endParaRPr lang="vi-VN" sz="36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87783" y="297271"/>
            <a:ext cx="4741817" cy="5084626"/>
          </a:xfrm>
        </p:spPr>
      </p:pic>
    </p:spTree>
    <p:extLst>
      <p:ext uri="{BB962C8B-B14F-4D97-AF65-F5344CB8AC3E}">
        <p14:creationId xmlns:p14="http://schemas.microsoft.com/office/powerpoint/2010/main" val="1400567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251" y="222070"/>
            <a:ext cx="10515600" cy="3696787"/>
          </a:xfrm>
        </p:spPr>
        <p:txBody>
          <a:bodyPr>
            <a:noAutofit/>
          </a:bodyPr>
          <a:lstStyle/>
          <a:p>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Trò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cs typeface="Times New Roman" panose="02020603050405020304" pitchFamily="18" charset="0"/>
              </a:rPr>
              <a:t>Chuẩn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br>
              <a:rPr lang="en-US" sz="2400" dirty="0">
                <a:latin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br>
              <a:rPr lang="en-US" sz="2400" dirty="0">
                <a:latin typeface="Times New Roman" panose="02020603050405020304" pitchFamily="18" charset="0"/>
                <a:cs typeface="Times New Roman" panose="02020603050405020304" pitchFamily="18" charset="0"/>
              </a:rPr>
            </a:b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914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47657"/>
            <a:ext cx="10515600" cy="692332"/>
          </a:xfrm>
        </p:spPr>
        <p:txBody>
          <a:bodyPr>
            <a:normAutofit/>
          </a:bodyPr>
          <a:lstStyle/>
          <a:p>
            <a:pPr algn="ctr"/>
            <a:r>
              <a:rPr lang="en-US" sz="3600" dirty="0" err="1">
                <a:latin typeface="Times New Roman" panose="02020603050405020304" pitchFamily="18" charset="0"/>
                <a:cs typeface="Times New Roman" panose="02020603050405020304" pitchFamily="18" charset="0"/>
              </a:rPr>
              <a:t>Trò</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chơi</a:t>
            </a: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Tìm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chuồng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con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a:t>
            </a:r>
            <a:endParaRPr lang="vi-VN" sz="36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13908" y="392870"/>
            <a:ext cx="4624251" cy="4962902"/>
          </a:xfrm>
        </p:spPr>
      </p:pic>
    </p:spTree>
    <p:extLst>
      <p:ext uri="{BB962C8B-B14F-4D97-AF65-F5344CB8AC3E}">
        <p14:creationId xmlns:p14="http://schemas.microsoft.com/office/powerpoint/2010/main" val="1065760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598761"/>
          </a:xfrm>
        </p:spPr>
        <p:txBody>
          <a:bodyPr>
            <a:noAutofit/>
          </a:bodyPr>
          <a:lstStyle/>
          <a:p>
            <a:r>
              <a:rPr lang="en-US" sz="2400" dirty="0">
                <a:latin typeface="Times New Roman" panose="02020603050405020304" pitchFamily="18" charset="0"/>
                <a:cs typeface="Times New Roman" panose="02020603050405020304" pitchFamily="18" charset="0"/>
              </a:rPr>
              <a:t>3. </a:t>
            </a:r>
            <a:r>
              <a:rPr lang="en-US" sz="2400" dirty="0" err="1">
                <a:latin typeface="Times New Roman" panose="02020603050405020304" pitchFamily="18" charset="0"/>
                <a:cs typeface="Times New Roman" panose="02020603050405020304" pitchFamily="18" charset="0"/>
              </a:rPr>
              <a:t>Trò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giận</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cs typeface="Times New Roman" panose="02020603050405020304" pitchFamily="18" charset="0"/>
              </a:rPr>
              <a:t>Chuẩn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minh </a:t>
            </a:r>
            <a:r>
              <a:rPr lang="en-US" sz="2400" dirty="0" err="1">
                <a:latin typeface="Times New Roman" panose="02020603050405020304" pitchFamily="18" charset="0"/>
                <a:cs typeface="Times New Roman" panose="02020603050405020304" pitchFamily="18" charset="0"/>
              </a:rPr>
              <a:t>họa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br>
              <a:rPr lang="en-US" sz="2400" dirty="0">
                <a:latin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thẻ</a:t>
            </a:r>
            <a:r>
              <a:rPr lang="en-US" sz="2400" dirty="0">
                <a:latin typeface="Times New Roman" panose="02020603050405020304" pitchFamily="18" charset="0"/>
                <a:cs typeface="Times New Roman" panose="02020603050405020304" pitchFamily="18" charset="0"/>
              </a:rPr>
              <a:t> minh </a:t>
            </a:r>
            <a:r>
              <a:rPr lang="en-US" sz="2400" dirty="0" err="1">
                <a:latin typeface="Times New Roman" panose="02020603050405020304" pitchFamily="18" charset="0"/>
                <a:cs typeface="Times New Roman" panose="02020603050405020304" pitchFamily="18" charset="0"/>
              </a:rPr>
              <a:t>họa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br>
              <a:rPr lang="en-US" sz="2400" dirty="0">
                <a:latin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br>
              <a:rPr lang="en-US" sz="2400" dirty="0">
                <a:latin typeface="Times New Roman" panose="02020603050405020304" pitchFamily="18" charset="0"/>
                <a:cs typeface="Times New Roman" panose="02020603050405020304" pitchFamily="18" charset="0"/>
              </a:rPr>
            </a:br>
            <a:endParaRPr lang="vi-VN" sz="2400" dirty="0"/>
          </a:p>
        </p:txBody>
      </p:sp>
    </p:spTree>
    <p:extLst>
      <p:ext uri="{BB962C8B-B14F-4D97-AF65-F5344CB8AC3E}">
        <p14:creationId xmlns:p14="http://schemas.microsoft.com/office/powerpoint/2010/main" val="1891887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56217"/>
            <a:ext cx="10515600" cy="770709"/>
          </a:xfrm>
        </p:spPr>
        <p:txBody>
          <a:bodyPr>
            <a:normAutofit/>
          </a:bodyPr>
          <a:lstStyle/>
          <a:p>
            <a:pPr algn="ctr"/>
            <a:r>
              <a:rPr lang="en-US" sz="3600" dirty="0" err="1">
                <a:latin typeface="Times New Roman" panose="02020603050405020304" pitchFamily="18" charset="0"/>
                <a:cs typeface="Times New Roman" panose="02020603050405020304" pitchFamily="18" charset="0"/>
              </a:rPr>
              <a:t>Trò</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xúc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bé</a:t>
            </a:r>
            <a:r>
              <a:rPr lang="en-US" sz="3600" dirty="0">
                <a:latin typeface="Times New Roman" panose="02020603050405020304" pitchFamily="18" charset="0"/>
                <a:cs typeface="Times New Roman" panose="02020603050405020304" pitchFamily="18" charset="0"/>
              </a:rPr>
              <a:t>”</a:t>
            </a:r>
            <a:endParaRPr lang="vi-VN" sz="36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03468" y="473048"/>
            <a:ext cx="4585063" cy="5287672"/>
          </a:xfrm>
        </p:spPr>
      </p:pic>
    </p:spTree>
    <p:extLst>
      <p:ext uri="{BB962C8B-B14F-4D97-AF65-F5344CB8AC3E}">
        <p14:creationId xmlns:p14="http://schemas.microsoft.com/office/powerpoint/2010/main" val="3790356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49675"/>
          </a:xfrm>
        </p:spPr>
        <p:txBody>
          <a:bodyPr>
            <a:noAutofit/>
          </a:bodyPr>
          <a:lstStyle/>
          <a:p>
            <a:r>
              <a:rPr lang="en-US" sz="2400" dirty="0">
                <a:latin typeface="Times New Roman" panose="02020603050405020304" pitchFamily="18" charset="0"/>
                <a:cs typeface="Times New Roman" panose="02020603050405020304" pitchFamily="18" charset="0"/>
              </a:rPr>
              <a:t>4. </a:t>
            </a:r>
            <a:r>
              <a:rPr lang="en-US" sz="2400" dirty="0" err="1">
                <a:latin typeface="Times New Roman" panose="02020603050405020304" pitchFamily="18" charset="0"/>
                <a:cs typeface="Times New Roman" panose="02020603050405020304" pitchFamily="18" charset="0"/>
              </a:rPr>
              <a:t>Trò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Ráp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br>
              <a:rPr lang="en-US" sz="2400" dirty="0">
                <a:latin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cs typeface="Times New Roman" panose="02020603050405020304" pitchFamily="18" charset="0"/>
              </a:rPr>
              <a:t>Chuẩn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1:Trẻ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hột-1 </a:t>
            </a:r>
            <a:r>
              <a:rPr lang="en-US" sz="2400" dirty="0" err="1">
                <a:latin typeface="Times New Roman" panose="02020603050405020304" pitchFamily="18" charset="0"/>
                <a:cs typeface="Times New Roman" panose="02020603050405020304" pitchFamily="18" charset="0"/>
              </a:rPr>
              <a:t>hột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láng-xù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chua-ngọt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endParaRPr lang="vi-VN" sz="2400" dirty="0"/>
          </a:p>
        </p:txBody>
      </p:sp>
    </p:spTree>
    <p:extLst>
      <p:ext uri="{BB962C8B-B14F-4D97-AF65-F5344CB8AC3E}">
        <p14:creationId xmlns:p14="http://schemas.microsoft.com/office/powerpoint/2010/main" val="1767630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17028"/>
            <a:ext cx="10515600" cy="783771"/>
          </a:xfrm>
        </p:spPr>
        <p:txBody>
          <a:bodyPr>
            <a:normAutofit/>
          </a:bodyPr>
          <a:lstStyle/>
          <a:p>
            <a:pPr algn="ctr"/>
            <a:r>
              <a:rPr lang="en-US" sz="3600" dirty="0" err="1">
                <a:latin typeface="Times New Roman" panose="02020603050405020304" pitchFamily="18" charset="0"/>
                <a:cs typeface="Times New Roman" panose="02020603050405020304" pitchFamily="18" charset="0"/>
              </a:rPr>
              <a:t>Trò</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chơi</a:t>
            </a: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Ráp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loại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quả</a:t>
            </a:r>
            <a:r>
              <a:rPr lang="en-US" sz="3600" dirty="0">
                <a:latin typeface="Times New Roman" panose="02020603050405020304" pitchFamily="18" charset="0"/>
                <a:cs typeface="Times New Roman" panose="02020603050405020304" pitchFamily="18" charset="0"/>
              </a:rPr>
              <a:t>”</a:t>
            </a:r>
            <a:endParaRPr lang="vi-VN" sz="3600"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rotWithShape="1">
          <a:blip r:embed="rId2"/>
          <a:srcRect t="68387"/>
          <a:stretch/>
        </p:blipFill>
        <p:spPr>
          <a:xfrm>
            <a:off x="878779" y="4131979"/>
            <a:ext cx="796724" cy="1375580"/>
          </a:xfrm>
          <a:prstGeom prst="rect">
            <a:avLst/>
          </a:prstGeom>
        </p:spPr>
      </p:pic>
      <p:pic>
        <p:nvPicPr>
          <p:cNvPr id="8" name="Picture 7"/>
          <p:cNvPicPr>
            <a:picLocks noChangeAspect="1"/>
          </p:cNvPicPr>
          <p:nvPr/>
        </p:nvPicPr>
        <p:blipFill rotWithShape="1">
          <a:blip r:embed="rId3"/>
          <a:srcRect l="-1" t="36341" r="1808" b="35182"/>
          <a:stretch/>
        </p:blipFill>
        <p:spPr>
          <a:xfrm>
            <a:off x="4745440" y="2308343"/>
            <a:ext cx="658492" cy="1371600"/>
          </a:xfrm>
          <a:prstGeom prst="rect">
            <a:avLst/>
          </a:prstGeom>
        </p:spPr>
      </p:pic>
      <p:pic>
        <p:nvPicPr>
          <p:cNvPr id="9" name="Picture 8"/>
          <p:cNvPicPr>
            <a:picLocks noChangeAspect="1"/>
          </p:cNvPicPr>
          <p:nvPr/>
        </p:nvPicPr>
        <p:blipFill rotWithShape="1">
          <a:blip r:embed="rId4"/>
          <a:srcRect l="-18760" t="36202" r="1" b="37195"/>
          <a:stretch/>
        </p:blipFill>
        <p:spPr>
          <a:xfrm>
            <a:off x="5927174" y="2391608"/>
            <a:ext cx="825387" cy="1267097"/>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70455" t="3015" r="15159" b="67038"/>
          <a:stretch/>
        </p:blipFill>
        <p:spPr>
          <a:xfrm>
            <a:off x="8310074" y="4146613"/>
            <a:ext cx="681825" cy="1426355"/>
          </a:xfrm>
          <a:prstGeom prst="rect">
            <a:avLst/>
          </a:prstGeom>
        </p:spPr>
      </p:pic>
      <p:pic>
        <p:nvPicPr>
          <p:cNvPr id="12" name="Picture 11"/>
          <p:cNvPicPr>
            <a:picLocks noChangeAspect="1"/>
          </p:cNvPicPr>
          <p:nvPr/>
        </p:nvPicPr>
        <p:blipFill rotWithShape="1">
          <a:blip r:embed="rId6"/>
          <a:srcRect t="38429" b="36331"/>
          <a:stretch/>
        </p:blipFill>
        <p:spPr>
          <a:xfrm>
            <a:off x="9731873" y="632524"/>
            <a:ext cx="749873" cy="1201782"/>
          </a:xfrm>
          <a:prstGeom prst="rect">
            <a:avLst/>
          </a:prstGeom>
        </p:spPr>
      </p:pic>
      <p:pic>
        <p:nvPicPr>
          <p:cNvPr id="14" name="Picture 13"/>
          <p:cNvPicPr>
            <a:picLocks noChangeAspect="1"/>
          </p:cNvPicPr>
          <p:nvPr/>
        </p:nvPicPr>
        <p:blipFill rotWithShape="1">
          <a:blip r:embed="rId7"/>
          <a:srcRect l="1636" t="36446" r="-1636" b="34145"/>
          <a:stretch/>
        </p:blipFill>
        <p:spPr>
          <a:xfrm>
            <a:off x="838200" y="2324148"/>
            <a:ext cx="798645" cy="1280161"/>
          </a:xfrm>
          <a:prstGeom prst="rect">
            <a:avLst/>
          </a:prstGeom>
        </p:spPr>
      </p:pic>
      <p:pic>
        <p:nvPicPr>
          <p:cNvPr id="15" name="Picture 14"/>
          <p:cNvPicPr>
            <a:picLocks noChangeAspect="1"/>
          </p:cNvPicPr>
          <p:nvPr/>
        </p:nvPicPr>
        <p:blipFill rotWithShape="1">
          <a:blip r:embed="rId8"/>
          <a:srcRect l="1756" t="68788" r="-1756" b="-898"/>
          <a:stretch/>
        </p:blipFill>
        <p:spPr>
          <a:xfrm>
            <a:off x="2220881" y="4082446"/>
            <a:ext cx="743776" cy="1397725"/>
          </a:xfrm>
          <a:prstGeom prst="rect">
            <a:avLst/>
          </a:prstGeom>
        </p:spPr>
      </p:pic>
      <p:pic>
        <p:nvPicPr>
          <p:cNvPr id="16" name="Picture 15"/>
          <p:cNvPicPr>
            <a:picLocks noChangeAspect="1"/>
          </p:cNvPicPr>
          <p:nvPr/>
        </p:nvPicPr>
        <p:blipFill rotWithShape="1">
          <a:blip r:embed="rId8"/>
          <a:srcRect b="68056"/>
          <a:stretch/>
        </p:blipFill>
        <p:spPr>
          <a:xfrm>
            <a:off x="2349607" y="538159"/>
            <a:ext cx="743776" cy="1390512"/>
          </a:xfrm>
          <a:prstGeom prst="rect">
            <a:avLst/>
          </a:prstGeom>
        </p:spPr>
      </p:pic>
      <p:pic>
        <p:nvPicPr>
          <p:cNvPr id="18" name="Picture 17"/>
          <p:cNvPicPr>
            <a:picLocks noChangeAspect="1"/>
          </p:cNvPicPr>
          <p:nvPr/>
        </p:nvPicPr>
        <p:blipFill rotWithShape="1">
          <a:blip r:embed="rId8"/>
          <a:srcRect t="36363" b="34145"/>
          <a:stretch/>
        </p:blipFill>
        <p:spPr>
          <a:xfrm>
            <a:off x="2262861" y="2259310"/>
            <a:ext cx="743776" cy="1283776"/>
          </a:xfrm>
          <a:prstGeom prst="rect">
            <a:avLst/>
          </a:prstGeom>
        </p:spPr>
      </p:pic>
      <p:pic>
        <p:nvPicPr>
          <p:cNvPr id="20" name="Picture 19"/>
          <p:cNvPicPr>
            <a:picLocks noChangeAspect="1"/>
          </p:cNvPicPr>
          <p:nvPr/>
        </p:nvPicPr>
        <p:blipFill rotWithShape="1">
          <a:blip r:embed="rId7"/>
          <a:srcRect b="68656"/>
          <a:stretch/>
        </p:blipFill>
        <p:spPr>
          <a:xfrm>
            <a:off x="841540" y="505501"/>
            <a:ext cx="798645" cy="1364386"/>
          </a:xfrm>
          <a:prstGeom prst="rect">
            <a:avLst/>
          </a:prstGeom>
        </p:spPr>
      </p:pic>
      <p:pic>
        <p:nvPicPr>
          <p:cNvPr id="21" name="Picture 20"/>
          <p:cNvPicPr>
            <a:picLocks noChangeAspect="1"/>
          </p:cNvPicPr>
          <p:nvPr/>
        </p:nvPicPr>
        <p:blipFill rotWithShape="1">
          <a:blip r:embed="rId9"/>
          <a:srcRect b="62630"/>
          <a:stretch/>
        </p:blipFill>
        <p:spPr>
          <a:xfrm>
            <a:off x="4808623" y="158466"/>
            <a:ext cx="658425" cy="1804398"/>
          </a:xfrm>
          <a:prstGeom prst="rect">
            <a:avLst/>
          </a:prstGeom>
        </p:spPr>
      </p:pic>
      <p:pic>
        <p:nvPicPr>
          <p:cNvPr id="22" name="Picture 21"/>
          <p:cNvPicPr>
            <a:picLocks noChangeAspect="1"/>
          </p:cNvPicPr>
          <p:nvPr/>
        </p:nvPicPr>
        <p:blipFill rotWithShape="1">
          <a:blip r:embed="rId9"/>
          <a:srcRect t="73217"/>
          <a:stretch/>
        </p:blipFill>
        <p:spPr>
          <a:xfrm>
            <a:off x="4852137" y="4147460"/>
            <a:ext cx="658425" cy="1293223"/>
          </a:xfrm>
          <a:prstGeom prst="rect">
            <a:avLst/>
          </a:prstGeom>
        </p:spPr>
      </p:pic>
      <p:pic>
        <p:nvPicPr>
          <p:cNvPr id="23" name="Picture 22"/>
          <p:cNvPicPr>
            <a:picLocks noChangeAspect="1"/>
          </p:cNvPicPr>
          <p:nvPr/>
        </p:nvPicPr>
        <p:blipFill rotWithShape="1">
          <a:blip r:embed="rId10"/>
          <a:srcRect l="-62641" t="-5057" r="5361" b="67534"/>
          <a:stretch/>
        </p:blipFill>
        <p:spPr>
          <a:xfrm>
            <a:off x="5889200" y="283359"/>
            <a:ext cx="901337" cy="1647534"/>
          </a:xfrm>
          <a:prstGeom prst="rect">
            <a:avLst/>
          </a:prstGeom>
        </p:spPr>
      </p:pic>
      <p:pic>
        <p:nvPicPr>
          <p:cNvPr id="24" name="Picture 23"/>
          <p:cNvPicPr>
            <a:picLocks noChangeAspect="1"/>
          </p:cNvPicPr>
          <p:nvPr/>
        </p:nvPicPr>
        <p:blipFill rotWithShape="1">
          <a:blip r:embed="rId10"/>
          <a:srcRect l="-28636" t="72477" r="-1" b="863"/>
          <a:stretch/>
        </p:blipFill>
        <p:spPr>
          <a:xfrm>
            <a:off x="5978530" y="4099747"/>
            <a:ext cx="737182" cy="1210868"/>
          </a:xfrm>
          <a:prstGeom prst="rect">
            <a:avLst/>
          </a:prstGeom>
        </p:spPr>
      </p:pic>
      <p:pic>
        <p:nvPicPr>
          <p:cNvPr id="25" name="Picture 24"/>
          <p:cNvPicPr>
            <a:picLocks noChangeAspect="1"/>
          </p:cNvPicPr>
          <p:nvPr/>
        </p:nvPicPr>
        <p:blipFill rotWithShape="1">
          <a:blip r:embed="rId11"/>
          <a:srcRect l="10660" t="36080" r="-64326" b="35795"/>
          <a:stretch/>
        </p:blipFill>
        <p:spPr>
          <a:xfrm>
            <a:off x="8382258" y="541083"/>
            <a:ext cx="927463" cy="1293223"/>
          </a:xfrm>
          <a:prstGeom prst="rect">
            <a:avLst/>
          </a:prstGeom>
        </p:spPr>
      </p:pic>
      <p:pic>
        <p:nvPicPr>
          <p:cNvPr id="26" name="Picture 25"/>
          <p:cNvPicPr>
            <a:picLocks noChangeAspect="1"/>
          </p:cNvPicPr>
          <p:nvPr/>
        </p:nvPicPr>
        <p:blipFill rotWithShape="1">
          <a:blip r:embed="rId11"/>
          <a:srcRect l="1" t="70046" r="-106856"/>
          <a:stretch/>
        </p:blipFill>
        <p:spPr>
          <a:xfrm>
            <a:off x="8316726" y="2248890"/>
            <a:ext cx="1248497" cy="1369611"/>
          </a:xfrm>
          <a:prstGeom prst="rect">
            <a:avLst/>
          </a:prstGeom>
        </p:spPr>
      </p:pic>
      <p:pic>
        <p:nvPicPr>
          <p:cNvPr id="27" name="Picture 26"/>
          <p:cNvPicPr>
            <a:picLocks noChangeAspect="1"/>
          </p:cNvPicPr>
          <p:nvPr/>
        </p:nvPicPr>
        <p:blipFill rotWithShape="1">
          <a:blip r:embed="rId12"/>
          <a:srcRect t="3182" b="64294"/>
          <a:stretch/>
        </p:blipFill>
        <p:spPr>
          <a:xfrm>
            <a:off x="9681167" y="4155667"/>
            <a:ext cx="749873" cy="1461361"/>
          </a:xfrm>
          <a:prstGeom prst="rect">
            <a:avLst/>
          </a:prstGeom>
        </p:spPr>
      </p:pic>
      <p:pic>
        <p:nvPicPr>
          <p:cNvPr id="28" name="Picture 27"/>
          <p:cNvPicPr>
            <a:picLocks noChangeAspect="1"/>
          </p:cNvPicPr>
          <p:nvPr/>
        </p:nvPicPr>
        <p:blipFill rotWithShape="1">
          <a:blip r:embed="rId12"/>
          <a:srcRect t="72179"/>
          <a:stretch/>
        </p:blipFill>
        <p:spPr>
          <a:xfrm>
            <a:off x="9607584" y="2246901"/>
            <a:ext cx="749873" cy="1250056"/>
          </a:xfrm>
          <a:prstGeom prst="rect">
            <a:avLst/>
          </a:prstGeom>
        </p:spPr>
      </p:pic>
    </p:spTree>
    <p:extLst>
      <p:ext uri="{BB962C8B-B14F-4D97-AF65-F5344CB8AC3E}">
        <p14:creationId xmlns:p14="http://schemas.microsoft.com/office/powerpoint/2010/main" val="34861073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737</Words>
  <Application>Microsoft Office PowerPoint</Application>
  <PresentationFormat>Widescreen</PresentationFormat>
  <Paragraphs>18</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SƯU TẦM TRÒ CHƠI PHÁT TRIỂN NGÔN NGỮ GV: Bùi Lê Thu Lớp: 25-36 tháng</vt:lpstr>
      <vt:lpstr>PowerPoint Presentation</vt:lpstr>
      <vt:lpstr>Trò chơi “Tìm bóng cho con vật”</vt:lpstr>
      <vt:lpstr>2. Trò chơi “ Tìm chuồng cho con vật” Mục đích yêu cầu: - Trẻ biết tìm con vật sống phù hợp với nơi sinh sống và gọi tên, đặc điểm, tiếng kêu, công dụng của con vật đó   Chuẩn bị: - Tranh hình bài tập rời các con vật và nơi sống Cách chơi: Trẻ dùng bút nối hình con vật và nơi sống phù hợp. Sau đó trẻ gọi tên, đặc điểm, tiếng kêu, công dụng của con vật đó </vt:lpstr>
      <vt:lpstr>Trò chơi “ Tìm chuồng cho con vật”</vt:lpstr>
      <vt:lpstr>3. Trò chơi “ Cảm xúc của bé” Mục đích yêu cầu: - Trẻ biết phân biệt và thể hiện cảm xúc vui, buồn, sợ hãi, tức giận… Chuẩn bị: - Thẻ hình các biểu tượng gương mặt thể hiện cảm xúc - Hình ảnh minh họa của bé Cách chơi: - Trẻ lật mặt hình thẻ minh họa và nói lên cảm xúc theo hình, sau đó trẻ sẽ thể hiện cảm xúc ấy và chọn biểu tượng với gương mặt xúc phù hợp Trẻ nói được khi nào thì mình sẽ có cảm xúc như hình ảnh mà con đã chọn </vt:lpstr>
      <vt:lpstr>Trò chơi “Cảm xúc của bé”</vt:lpstr>
      <vt:lpstr>4. Trò chơi “ Ráp hình các loại quả” Mục đích yêu cầu: - Trẻ biết ráp hình các loại quả và gọi được tên, màu sắc, hình dạng, đặc điểm bên ngoài của loại quả đó Chuẩn bị: - Hình ảnh các loại quả  Cách chơi: - Cách 1:Trẻ sẽ tìm hình quả ráp lại với nhau sau đó phân loại các loại quả theo đặc điểm bên ngoài về hình dáng, màu sắc và gọi tên loại quả đó - Cách 2: Phân nhóm loại quả vừa tìm được (nhiều hột-1 hột; trơn láng-xù xì: vị chua-ngọt) và sau đó gọi tên quả và nhóm quả</vt:lpstr>
      <vt:lpstr>Trò chơi “ Ráp hình các  loại quả”</vt:lpstr>
      <vt:lpstr>5. Trò chơi “Bé chọn cho đúng  ” Mục đích yêu cầu: - Trẻ biết tìm đồ dùng có dạng hình giống với hình hình học và phân biệt gọi tên các hình tròn, vuông, tam giác, chữ nhật và tên đồ dùng, công dụng Chuẩn bị: - Hình ảnh đồ dùng trong nhà - Thẻ hình tròn, vuông, tam giác, chữ nhật Cách chơi: - Trẻ chọn hình đồ dùng có dạng hình tròn thì đặt vào ô hình tròn, tương tự như các hình khác. Sau đó gọi tên, công dụng của đồ dùng đó và gọi tên hình vừa tìm</vt:lpstr>
      <vt:lpstr>Trò chơi “Bé chọn cho đúng”</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SƯU TẦM TRÒ CHƠI PHÁT TRIỂN NGÔN NGỮ GV: Bùi Lê Thu Lớp: 25-36 tháng</dc:title>
  <dc:creator>hp</dc:creator>
  <cp:lastModifiedBy>Administrator</cp:lastModifiedBy>
  <cp:revision>16</cp:revision>
  <dcterms:created xsi:type="dcterms:W3CDTF">2023-07-28T15:38:11Z</dcterms:created>
  <dcterms:modified xsi:type="dcterms:W3CDTF">2023-08-04T08:09:59Z</dcterms:modified>
</cp:coreProperties>
</file>